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63" r:id="rId5"/>
    <p:sldId id="274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5" r:id="rId14"/>
    <p:sldId id="276" r:id="rId15"/>
    <p:sldId id="277" r:id="rId16"/>
    <p:sldId id="271" r:id="rId17"/>
    <p:sldId id="272" r:id="rId18"/>
    <p:sldId id="273" r:id="rId19"/>
    <p:sldId id="28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72705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文本占位符 72706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5167"/>
            <a:ext cx="2743200" cy="5850467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5167"/>
            <a:ext cx="8026400" cy="5850467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pic>
        <p:nvPicPr>
          <p:cNvPr id="15" name="Picture 4" descr="C:\Documents and Settings\Administrator\桌面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0" y="1041"/>
            <a:ext cx="12253380" cy="105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0" y="6715903"/>
            <a:ext cx="12192000" cy="142097"/>
          </a:xfrm>
          <a:prstGeom prst="rect">
            <a:avLst/>
          </a:prstGeom>
          <a:solidFill>
            <a:srgbClr val="FF5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16" name="矩形 15"/>
          <p:cNvSpPr/>
          <p:nvPr/>
        </p:nvSpPr>
        <p:spPr>
          <a:xfrm>
            <a:off x="0" y="0"/>
            <a:ext cx="12192000" cy="1205653"/>
          </a:xfrm>
          <a:prstGeom prst="rect">
            <a:avLst/>
          </a:prstGeom>
          <a:solidFill>
            <a:srgbClr val="FEFE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19"/>
          </p:nvPr>
        </p:nvSpPr>
        <p:spPr bwMode="auto">
          <a:xfrm>
            <a:off x="609600" y="6246285"/>
            <a:ext cx="2844800" cy="47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29"/>
          </p:nvPr>
        </p:nvSpPr>
        <p:spPr bwMode="auto">
          <a:xfrm>
            <a:off x="4165600" y="6246285"/>
            <a:ext cx="3860800" cy="47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39"/>
          </p:nvPr>
        </p:nvSpPr>
        <p:spPr bwMode="auto">
          <a:xfrm>
            <a:off x="8737600" y="6246285"/>
            <a:ext cx="2844800" cy="47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noProof="1" dirty="0">
                <a:cs typeface="+mn-ea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/>
          <p:nvPr/>
        </p:nvSpPr>
        <p:spPr>
          <a:xfrm>
            <a:off x="4224338" y="2565400"/>
            <a:ext cx="3455987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静夜思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10" name="Picture 5" descr="5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6"/>
          <p:cNvSpPr txBox="1"/>
          <p:nvPr/>
        </p:nvSpPr>
        <p:spPr>
          <a:xfrm>
            <a:off x="6311900" y="1989138"/>
            <a:ext cx="43561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静夜思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17412" name="Picture 5" descr="5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7" descr="92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4" name="Rectangle 8"/>
          <p:cNvSpPr/>
          <p:nvPr/>
        </p:nvSpPr>
        <p:spPr>
          <a:xfrm>
            <a:off x="6311583" y="1945005"/>
            <a:ext cx="3960812" cy="1445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8800" b="1" dirty="0">
                <a:latin typeface="Arial" panose="020B0604020202020204" pitchFamily="34" charset="0"/>
                <a:ea typeface="楷体" panose="02010609060101010101" pitchFamily="49" charset="-122"/>
              </a:rPr>
              <a:t>静夜思</a:t>
            </a:r>
            <a:endParaRPr lang="zh-CN" altLang="en-US" sz="88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415" name="Text Box 9"/>
          <p:cNvSpPr txBox="1"/>
          <p:nvPr/>
        </p:nvSpPr>
        <p:spPr>
          <a:xfrm>
            <a:off x="183515" y="390525"/>
            <a:ext cx="4953635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人教部编版小学一年级语文下册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17080" y="3390265"/>
            <a:ext cx="20180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唐   李白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2720" y="3596640"/>
            <a:ext cx="42621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教学难点：</a:t>
            </a:r>
            <a:r>
              <a:rPr lang="zh-CN" altLang="en-US" sz="2800" u="sng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感受古诗意境，体会作者情感表达</a:t>
            </a:r>
            <a:endParaRPr lang="zh-CN" altLang="en-US" sz="2800" u="sng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6" y="2940203"/>
            <a:ext cx="4083003" cy="373184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483843" y="1022623"/>
            <a:ext cx="4137223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黑体" panose="02010609060101010101" pitchFamily="49" charset="-122"/>
                <a:cs typeface="+mn-cs"/>
              </a:rPr>
              <a:t>说一说，你看到月亮会想到什么</a:t>
            </a:r>
            <a:r>
              <a:rPr kumimoji="0" 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黑体" panose="02010609060101010101" pitchFamily="49" charset="-122"/>
                <a:cs typeface="+mn-cs"/>
              </a:rPr>
              <a:t>？</a:t>
            </a:r>
            <a:endParaRPr kumimoji="0" lang="zh-CN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33220" y="2940050"/>
            <a:ext cx="935926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　　又大又圆    圆盘    弯弯的月儿像小船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......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6" y="2940203"/>
            <a:ext cx="4083003" cy="373184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483843" y="1022623"/>
            <a:ext cx="41372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李白会思念些什么呢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859-CAI978" panose="020B0403020202020204" pitchFamily="34" charset="0"/>
                <a:ea typeface="黑体" panose="02010609060101010101" pitchFamily="49" charset="-122"/>
                <a:cs typeface="+mn-cs"/>
              </a:rPr>
              <a:t> ?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859-CAI978" panose="020B0403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83843" y="1839881"/>
            <a:ext cx="622319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　　家乡的父老兄弟、亲朋好友，家乡的一山一水、一草一木，那逝去的年华与往事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……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无不在思念之中。一个“思”字所包涵的内容实在太丰富了。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6" y="2940203"/>
            <a:ext cx="4083003" cy="3731841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722120" y="1696085"/>
            <a:ext cx="704024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endParaRPr lang="en-US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/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请同学自由朗读古诗，以讲故事的方式说说这首诗写了什么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?</a:t>
            </a:r>
            <a:endParaRPr lang="en-US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/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endParaRPr 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/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在一个静静的夜晚，李白躺在床上，翻来覆去睡不着。洁白的月光透过窗户照在床前，就好像是地上铺满了银色的霜一样。这时候李白抬起头来看到那一轮挂在空中的明月，忍不住低下头想起了家人。</a:t>
            </a:r>
            <a:endParaRPr lang="zh-CN" altLang="en-US" sz="2400"/>
          </a:p>
        </p:txBody>
      </p:sp>
      <p:sp>
        <p:nvSpPr>
          <p:cNvPr id="8196" name="文本框 4"/>
          <p:cNvSpPr txBox="1">
            <a:spLocks noChangeArrowheads="1"/>
          </p:cNvSpPr>
          <p:nvPr/>
        </p:nvSpPr>
        <p:spPr bwMode="auto">
          <a:xfrm>
            <a:off x="1014095" y="330200"/>
            <a:ext cx="5239385" cy="706755"/>
          </a:xfrm>
          <a:prstGeom prst="rect">
            <a:avLst/>
          </a:prstGeom>
          <a:solidFill>
            <a:srgbClr val="FFFF00"/>
          </a:solidFill>
          <a:ln w="9525">
            <a:solidFill>
              <a:srgbClr val="FF66FF"/>
            </a:solidFill>
            <a:rou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sz="400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再读古诗，理解诗意</a:t>
            </a:r>
            <a:r>
              <a:rPr lang="en-US" altLang="zh-CN" sz="400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:</a:t>
            </a:r>
            <a:endParaRPr lang="zh-CN" altLang="en-US" sz="4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26" y="2940203"/>
            <a:ext cx="4083003" cy="37318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686050" y="2110105"/>
            <a:ext cx="537845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zh-CN" sz="2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听了</a:t>
            </a:r>
            <a:r>
              <a:rPr lang="zh-CN" altLang="en-US" sz="2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这个</a:t>
            </a:r>
            <a:r>
              <a:rPr lang="en-US" altLang="zh-CN" sz="2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故事，你知道题目的意思了吗？</a:t>
            </a:r>
            <a:endParaRPr lang="en-US" altLang="zh-CN" sz="28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/>
            <a:endParaRPr lang="en-US" altLang="zh-CN" sz="28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/>
            <a:r>
              <a:rPr lang="en-US" altLang="zh-CN" sz="2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静：安静。</a:t>
            </a:r>
            <a:endParaRPr lang="en-US" altLang="zh-CN" sz="28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/>
            <a:r>
              <a:rPr lang="en-US" altLang="zh-CN" sz="2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夜：夜晚。</a:t>
            </a:r>
            <a:endParaRPr lang="en-US" altLang="zh-CN" sz="28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/>
            <a:r>
              <a:rPr lang="en-US" altLang="zh-CN" sz="2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思：思念。</a:t>
            </a:r>
            <a:endParaRPr lang="en-US" altLang="zh-CN" sz="28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1014095" y="330200"/>
            <a:ext cx="3259455" cy="706755"/>
          </a:xfrm>
          <a:prstGeom prst="rect">
            <a:avLst/>
          </a:prstGeom>
          <a:solidFill>
            <a:srgbClr val="FFFF00"/>
          </a:solidFill>
          <a:ln w="9525">
            <a:solidFill>
              <a:srgbClr val="FF66FF"/>
            </a:solidFill>
            <a:rou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304800"/>
            <a:r>
              <a:rPr lang="zh-CN" sz="400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理解关键词</a:t>
            </a:r>
            <a:r>
              <a:rPr lang="en-US" altLang="zh-CN" sz="400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:</a:t>
            </a:r>
            <a:endParaRPr lang="zh-CN" altLang="en-US" sz="4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文本框 4"/>
          <p:cNvSpPr txBox="1">
            <a:spLocks noChangeArrowheads="1"/>
          </p:cNvSpPr>
          <p:nvPr/>
        </p:nvSpPr>
        <p:spPr bwMode="auto">
          <a:xfrm>
            <a:off x="1014095" y="330200"/>
            <a:ext cx="2630170" cy="706755"/>
          </a:xfrm>
          <a:prstGeom prst="rect">
            <a:avLst/>
          </a:prstGeom>
          <a:solidFill>
            <a:srgbClr val="FFFF00"/>
          </a:solidFill>
          <a:ln w="9525">
            <a:solidFill>
              <a:srgbClr val="FF66FF"/>
            </a:solidFill>
            <a:rou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0000"/>
                </a:solidFill>
              </a:rPr>
              <a:t>    </a:t>
            </a:r>
            <a:r>
              <a:rPr lang="zh-CN" altLang="en-US" sz="4000" b="1" dirty="0">
                <a:solidFill>
                  <a:srgbClr val="000000"/>
                </a:solidFill>
              </a:rPr>
              <a:t>课堂练习  </a:t>
            </a:r>
            <a:endParaRPr lang="zh-CN" altLang="en-US" sz="4000" b="1" dirty="0">
              <a:solidFill>
                <a:srgbClr val="000000"/>
              </a:solidFill>
            </a:endParaRPr>
          </a:p>
        </p:txBody>
      </p:sp>
      <p:sp>
        <p:nvSpPr>
          <p:cNvPr id="9219" name="文本框 4"/>
          <p:cNvSpPr txBox="1">
            <a:spLocks noChangeArrowheads="1"/>
          </p:cNvSpPr>
          <p:nvPr/>
        </p:nvSpPr>
        <p:spPr bwMode="auto">
          <a:xfrm>
            <a:off x="869315" y="1390015"/>
            <a:ext cx="7324090" cy="516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000000"/>
                </a:solidFill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</a:rPr>
              <a:t>这首诗通过对</a:t>
            </a:r>
            <a:r>
              <a:rPr lang="en-US" altLang="zh-CN" sz="2400" dirty="0">
                <a:solidFill>
                  <a:srgbClr val="000000"/>
                </a:solidFill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</a:rPr>
              <a:t>月</a:t>
            </a:r>
            <a:r>
              <a:rPr lang="en-US" altLang="zh-CN" sz="2400" dirty="0">
                <a:solidFill>
                  <a:srgbClr val="000000"/>
                </a:solidFill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</a:rPr>
              <a:t>的描写表达了诗人</a:t>
            </a:r>
            <a:r>
              <a:rPr lang="zh-CN" altLang="en-US" sz="3200" b="1" u="sng" dirty="0">
                <a:solidFill>
                  <a:srgbClr val="FF0000"/>
                </a:solidFill>
              </a:rPr>
              <a:t>思乡</a:t>
            </a:r>
            <a:r>
              <a:rPr lang="zh-CN" altLang="en-US" sz="2400" dirty="0">
                <a:solidFill>
                  <a:srgbClr val="000000"/>
                </a:solidFill>
              </a:rPr>
              <a:t>之情。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000000"/>
                </a:solidFill>
              </a:rPr>
              <a:t>2. </a:t>
            </a:r>
            <a:r>
              <a:rPr lang="zh-CN" altLang="en-US" sz="2400" dirty="0">
                <a:solidFill>
                  <a:srgbClr val="000000"/>
                </a:solidFill>
              </a:rPr>
              <a:t>下面这句话对应的是哪句诗？ </a:t>
            </a:r>
            <a:endParaRPr lang="zh-CN" altLang="en-US" sz="24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</a:rPr>
              <a:t>（             ）</a:t>
            </a:r>
            <a:endParaRPr lang="zh-CN" altLang="en-US" sz="24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</a:rPr>
              <a:t>     洁白的月光照在床前，就好像是地上铺满了银色的霜一样。</a:t>
            </a:r>
            <a:endParaRPr lang="zh-CN" altLang="en-US" sz="24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</a:rPr>
              <a:t>       </a:t>
            </a:r>
            <a:r>
              <a:rPr lang="en-US" altLang="zh-CN" sz="2400" dirty="0">
                <a:solidFill>
                  <a:srgbClr val="000000"/>
                </a:solidFill>
              </a:rPr>
              <a:t>A. </a:t>
            </a:r>
            <a:r>
              <a:rPr lang="zh-CN" altLang="en-US" sz="2400" dirty="0">
                <a:solidFill>
                  <a:srgbClr val="000000"/>
                </a:solidFill>
              </a:rPr>
              <a:t>床前明月光，疑是地上霜。          </a:t>
            </a:r>
            <a:endParaRPr lang="zh-CN" altLang="en-US" sz="24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</a:rPr>
              <a:t>       </a:t>
            </a:r>
            <a:r>
              <a:rPr lang="en-US" altLang="zh-CN" sz="2400" dirty="0">
                <a:solidFill>
                  <a:srgbClr val="000000"/>
                </a:solidFill>
              </a:rPr>
              <a:t>B. </a:t>
            </a:r>
            <a:r>
              <a:rPr lang="zh-CN" altLang="en-US" sz="2400" dirty="0">
                <a:solidFill>
                  <a:srgbClr val="000000"/>
                </a:solidFill>
              </a:rPr>
              <a:t>举头望明月，低头思故乡。</a:t>
            </a:r>
            <a:r>
              <a:rPr lang="zh-CN" altLang="en-US" sz="3200" dirty="0">
                <a:solidFill>
                  <a:srgbClr val="000000"/>
                </a:solidFill>
              </a:rPr>
              <a:t>          </a:t>
            </a:r>
            <a:endParaRPr lang="zh-CN" altLang="en-US" sz="32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3200" dirty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文本框 4"/>
          <p:cNvSpPr txBox="1">
            <a:spLocks noChangeArrowheads="1"/>
          </p:cNvSpPr>
          <p:nvPr/>
        </p:nvSpPr>
        <p:spPr bwMode="auto">
          <a:xfrm>
            <a:off x="1014095" y="330200"/>
            <a:ext cx="1931670" cy="706755"/>
          </a:xfrm>
          <a:prstGeom prst="rect">
            <a:avLst/>
          </a:prstGeom>
          <a:solidFill>
            <a:srgbClr val="FFFF00"/>
          </a:solidFill>
          <a:ln w="9525">
            <a:solidFill>
              <a:srgbClr val="FF66FF"/>
            </a:solidFill>
            <a:rou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0000"/>
                </a:solidFill>
              </a:rPr>
              <a:t>    </a:t>
            </a:r>
            <a:r>
              <a:rPr lang="zh-CN" altLang="en-US" sz="4000" b="1" dirty="0">
                <a:solidFill>
                  <a:srgbClr val="000000"/>
                </a:solidFill>
              </a:rPr>
              <a:t>总结：  </a:t>
            </a:r>
            <a:endParaRPr lang="zh-CN" altLang="en-US" sz="4000" b="1" dirty="0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19605" y="2487930"/>
            <a:ext cx="715454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       </a:t>
            </a:r>
            <a:r>
              <a:rPr lang="zh-CN" altLang="en-US" sz="2800"/>
              <a:t>学习</a:t>
            </a:r>
            <a:r>
              <a:rPr lang="en-US" altLang="zh-CN" sz="2800"/>
              <a:t>“</a:t>
            </a:r>
            <a:r>
              <a:rPr lang="zh-CN" altLang="en-US" sz="2800"/>
              <a:t>静夜思</a:t>
            </a:r>
            <a:r>
              <a:rPr lang="en-US" altLang="zh-CN" sz="2800"/>
              <a:t>”</a:t>
            </a:r>
            <a:r>
              <a:rPr lang="zh-CN" altLang="en-US" sz="2800"/>
              <a:t>，通过对</a:t>
            </a:r>
            <a:r>
              <a:rPr lang="en-US" altLang="zh-CN" sz="2800"/>
              <a:t>“</a:t>
            </a:r>
            <a:r>
              <a:rPr lang="zh-CN" altLang="en-US" sz="2800"/>
              <a:t>月</a:t>
            </a:r>
            <a:r>
              <a:rPr lang="en-US" altLang="zh-CN" sz="2800"/>
              <a:t>”</a:t>
            </a:r>
            <a:r>
              <a:rPr lang="zh-CN" altLang="en-US" sz="2800"/>
              <a:t>的描写，表达了诗人浓浓的思乡之情。</a:t>
            </a:r>
            <a:endParaRPr lang="zh-CN" altLang="en-US"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文本框 4"/>
          <p:cNvSpPr txBox="1">
            <a:spLocks noChangeArrowheads="1"/>
          </p:cNvSpPr>
          <p:nvPr/>
        </p:nvSpPr>
        <p:spPr bwMode="auto">
          <a:xfrm>
            <a:off x="1014095" y="330200"/>
            <a:ext cx="3465830" cy="706755"/>
          </a:xfrm>
          <a:prstGeom prst="rect">
            <a:avLst/>
          </a:prstGeom>
          <a:solidFill>
            <a:srgbClr val="FFFF00"/>
          </a:solidFill>
          <a:ln w="9525">
            <a:solidFill>
              <a:srgbClr val="FF66FF"/>
            </a:solidFill>
            <a:rou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0000"/>
                </a:solidFill>
              </a:rPr>
              <a:t>    </a:t>
            </a:r>
            <a:r>
              <a:rPr lang="zh-CN" altLang="en-US" sz="4000" b="1" dirty="0">
                <a:solidFill>
                  <a:srgbClr val="000000"/>
                </a:solidFill>
              </a:rPr>
              <a:t>课后小作业：  </a:t>
            </a:r>
            <a:endParaRPr lang="zh-CN" altLang="en-US" sz="4000" b="1" dirty="0">
              <a:solidFill>
                <a:srgbClr val="00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24660" y="2087880"/>
            <a:ext cx="717804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1.</a:t>
            </a:r>
            <a:r>
              <a:rPr lang="zh-CN" altLang="en-US" sz="2800"/>
              <a:t>把本首古诗表达的内容以故事的形式讲给爸妈听。</a:t>
            </a:r>
            <a:endParaRPr lang="zh-CN" altLang="en-US" sz="2800"/>
          </a:p>
          <a:p>
            <a:endParaRPr lang="en-US" altLang="zh-CN" sz="2800"/>
          </a:p>
          <a:p>
            <a:r>
              <a:rPr lang="en-US" altLang="zh-CN" sz="2800"/>
              <a:t>2.</a:t>
            </a:r>
            <a:r>
              <a:rPr lang="zh-CN" altLang="en-US" sz="2800"/>
              <a:t>用笔画一画诗人李白当晚所看到的美妙夜景。</a:t>
            </a:r>
            <a:endParaRPr lang="zh-CN" altLang="en-US" sz="2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85975" y="2500630"/>
            <a:ext cx="73793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/>
              <a:t>             </a:t>
            </a:r>
            <a:r>
              <a:rPr lang="en-US" altLang="zh-CN" sz="5400"/>
              <a:t>  </a:t>
            </a:r>
            <a:r>
              <a:rPr lang="zh-CN" altLang="en-US" sz="5400"/>
              <a:t>谢 谢 聆 听</a:t>
            </a:r>
            <a:endParaRPr lang="zh-CN" altLang="en-US" sz="5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76250" y="2178050"/>
            <a:ext cx="1093978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sz="36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sz="36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．师：如果你离开了爸爸妈妈，十分想念他们，却无法相见，你的心情会是什么样的？（难过、伤心、悲哀……）</a:t>
            </a:r>
            <a:endParaRPr lang="en-US" sz="36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/>
            <a:r>
              <a:rPr lang="en-US" sz="36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2</a:t>
            </a:r>
            <a:r>
              <a:rPr lang="zh-CN" sz="36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．师：就让我们带着这种情感再一次感受这首古诗吧！</a:t>
            </a:r>
            <a:endParaRPr lang="zh-CN" altLang="en-US" sz="3600"/>
          </a:p>
        </p:txBody>
      </p:sp>
      <p:sp>
        <p:nvSpPr>
          <p:cNvPr id="8196" name="文本框 4"/>
          <p:cNvSpPr txBox="1">
            <a:spLocks noChangeArrowheads="1"/>
          </p:cNvSpPr>
          <p:nvPr/>
        </p:nvSpPr>
        <p:spPr bwMode="auto">
          <a:xfrm>
            <a:off x="1014095" y="330200"/>
            <a:ext cx="1291590" cy="706755"/>
          </a:xfrm>
          <a:prstGeom prst="rect">
            <a:avLst/>
          </a:prstGeom>
          <a:solidFill>
            <a:srgbClr val="FFFF00"/>
          </a:solidFill>
          <a:ln w="9525">
            <a:solidFill>
              <a:srgbClr val="FF66FF"/>
            </a:solidFill>
            <a:rou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导语：</a:t>
            </a:r>
            <a:r>
              <a:rPr lang="zh-CN" altLang="en-US" sz="4000" b="1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 </a:t>
            </a:r>
            <a:endParaRPr lang="zh-CN" altLang="en-US" sz="4000" b="1" dirty="0">
              <a:solidFill>
                <a:srgbClr val="000000"/>
              </a:solidFill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1836420"/>
            <a:ext cx="5321935" cy="4864100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3961765" y="1116965"/>
            <a:ext cx="24485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〔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唐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〕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李白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815715" y="319405"/>
            <a:ext cx="2828925" cy="583565"/>
            <a:chOff x="3769780" y="1562280"/>
            <a:chExt cx="2170705" cy="447660"/>
          </a:xfrm>
        </p:grpSpPr>
        <p:sp>
          <p:nvSpPr>
            <p:cNvPr id="39" name="文本框 38"/>
            <p:cNvSpPr txBox="1"/>
            <p:nvPr/>
          </p:nvSpPr>
          <p:spPr>
            <a:xfrm>
              <a:off x="3769780" y="1562280"/>
              <a:ext cx="554472" cy="447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静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553653" y="1562280"/>
              <a:ext cx="604550" cy="447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夜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335935" y="1562280"/>
              <a:ext cx="604550" cy="447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思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440305" y="1755140"/>
            <a:ext cx="6414135" cy="1602143"/>
            <a:chOff x="2435331" y="2890654"/>
            <a:chExt cx="4921545" cy="1229084"/>
          </a:xfrm>
        </p:grpSpPr>
        <p:sp>
          <p:nvSpPr>
            <p:cNvPr id="43" name="文本框 42"/>
            <p:cNvSpPr txBox="1"/>
            <p:nvPr/>
          </p:nvSpPr>
          <p:spPr>
            <a:xfrm>
              <a:off x="2435331" y="2894036"/>
              <a:ext cx="2485278" cy="447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床前</a:t>
              </a: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明月光，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4887556" y="2890654"/>
              <a:ext cx="2469320" cy="447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疑是地上霜。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435331" y="3672056"/>
              <a:ext cx="2485278" cy="447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举头望明月，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887556" y="3668674"/>
              <a:ext cx="2469320" cy="447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低头思故乡。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012190" y="3468370"/>
            <a:ext cx="8680450" cy="1689054"/>
            <a:chOff x="1235189" y="3187035"/>
            <a:chExt cx="6659880" cy="1295870"/>
          </a:xfrm>
        </p:grpSpPr>
        <p:sp>
          <p:nvSpPr>
            <p:cNvPr id="48" name="文本框 47"/>
            <p:cNvSpPr txBox="1"/>
            <p:nvPr/>
          </p:nvSpPr>
          <p:spPr>
            <a:xfrm>
              <a:off x="1235189" y="3187035"/>
              <a:ext cx="6659880" cy="1156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    课题里的“</a:t>
              </a:r>
              <a:r>
                <a:rPr kumimoji="0" lang="en-US" altLang="zh-CN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    </a:t>
              </a:r>
              <a:r>
                <a:rPr kumimoji="0" lang="zh-CN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”</a:t>
              </a: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交代</a:t>
              </a:r>
              <a:r>
                <a:rPr kumimoji="0" lang="zh-CN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了这首诗的写作时间，</a:t>
              </a:r>
              <a:endPara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“     ”交代了李白当时的心情。</a:t>
              </a: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3266331" y="3858708"/>
              <a:ext cx="10000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437556" y="4482905"/>
              <a:ext cx="10000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50"/>
          <p:cNvSpPr txBox="1"/>
          <p:nvPr/>
        </p:nvSpPr>
        <p:spPr>
          <a:xfrm>
            <a:off x="3293110" y="3656965"/>
            <a:ext cx="548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夜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81455" y="4274185"/>
            <a:ext cx="548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思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988649" y="1265267"/>
            <a:ext cx="5594096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准圆_GBK" panose="03000509000000000000" pitchFamily="65" charset="-122"/>
                <a:ea typeface="方正准圆_GBK" panose="03000509000000000000" pitchFamily="65" charset="-122"/>
                <a:cs typeface="+mn-cs"/>
              </a:rPr>
              <a:t>静谧的夜晚，李白在思念什么呢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859-CAI978" panose="020B0403020202020204" pitchFamily="34" charset="0"/>
                <a:ea typeface="方正准圆_GBK" panose="03000509000000000000" pitchFamily="65" charset="-122"/>
                <a:cs typeface="+mn-cs"/>
              </a:rPr>
              <a:t> ?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859-CAI978" panose="020B0403020202020204" pitchFamily="34" charset="0"/>
              <a:ea typeface="方正准圆_GBK" panose="03000509000000000000" pitchFamily="65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准圆_GBK" panose="03000509000000000000" pitchFamily="65" charset="-122"/>
                <a:ea typeface="方正准圆_GBK" panose="03000509000000000000" pitchFamily="65" charset="-122"/>
                <a:cs typeface="+mn-cs"/>
              </a:rPr>
              <a:t>为什么会有这样的思念呢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859-CAI978" panose="020B0403020202020204" pitchFamily="34" charset="0"/>
                <a:ea typeface="方正准圆_GBK" panose="03000509000000000000" pitchFamily="65" charset="-122"/>
                <a:cs typeface="+mn-cs"/>
              </a:rPr>
              <a:t>?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859-CAI978" panose="020B0403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50648" y="2721844"/>
            <a:ext cx="528234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同学们，</a:t>
            </a:r>
            <a:r>
              <a:rPr lang="zh-CN" altLang="en-US" sz="28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让我们带着问题，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现在把自己想象成李白，远离家乡，远离亲人，在一个静静的夜晚，站在窗前望着圆月……（学生双手放在背后合拢，按照自己喜欢的方式深情吟诵）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196" name="文本框 4"/>
          <p:cNvSpPr txBox="1">
            <a:spLocks noChangeArrowheads="1"/>
          </p:cNvSpPr>
          <p:nvPr/>
        </p:nvSpPr>
        <p:spPr bwMode="auto">
          <a:xfrm>
            <a:off x="1014095" y="330200"/>
            <a:ext cx="2126615" cy="706755"/>
          </a:xfrm>
          <a:prstGeom prst="rect">
            <a:avLst/>
          </a:prstGeom>
          <a:solidFill>
            <a:srgbClr val="FFFF00"/>
          </a:solidFill>
          <a:ln w="9525">
            <a:solidFill>
              <a:srgbClr val="FF66FF"/>
            </a:solidFill>
            <a:rou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想一想：</a:t>
            </a:r>
            <a:r>
              <a:rPr lang="zh-CN" altLang="en-US" sz="4000" b="1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 </a:t>
            </a:r>
            <a:endParaRPr lang="zh-CN" altLang="en-US" sz="4000" b="1" dirty="0">
              <a:solidFill>
                <a:srgbClr val="000000"/>
              </a:solidFill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图片 7" descr="U6986P704DT2015092110472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46400" cy="2186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555" y="3053715"/>
            <a:ext cx="4083050" cy="36518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00878" y="2683217"/>
            <a:ext cx="3318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68507" y="956405"/>
            <a:ext cx="642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70268" y="3541972"/>
            <a:ext cx="4555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   地   上   霜。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75790" y="4386917"/>
            <a:ext cx="4658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头        明   月，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66669" y="5236760"/>
            <a:ext cx="4538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头   思          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210191" y="1895645"/>
            <a:ext cx="189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〔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〕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李 白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228644" y="626866"/>
            <a:ext cx="61587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jìnɡ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004839" y="626866"/>
            <a:ext cx="4716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yè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724274" y="626866"/>
            <a:ext cx="4828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sī</a:t>
            </a:r>
            <a:r>
              <a:rPr lang="en-US" altLang="zh-CN" sz="22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444027" y="2404237"/>
            <a:ext cx="10550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chuánɡ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607374" y="2404237"/>
            <a:ext cx="6928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qián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584997" y="2404237"/>
            <a:ext cx="7809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mínɡ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686899" y="2404237"/>
            <a:ext cx="6190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yuè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558326" y="2404237"/>
            <a:ext cx="9268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ɡuānɡ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772642" y="3200416"/>
            <a:ext cx="3978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yí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689929" y="3254609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shì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774953" y="3254609"/>
            <a:ext cx="4010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dì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542629" y="3254609"/>
            <a:ext cx="9076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shànɡ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495007" y="3254609"/>
            <a:ext cx="10534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shuānɡ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771841" y="4117759"/>
            <a:ext cx="3994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jǔ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664281" y="4117759"/>
            <a:ext cx="5790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tóu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560151" y="4117759"/>
            <a:ext cx="8306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wànɡ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605948" y="4117759"/>
            <a:ext cx="7809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mínɡ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713015" y="4117759"/>
            <a:ext cx="6174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yuè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759819" y="4952363"/>
            <a:ext cx="4235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dī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664281" y="4952362"/>
            <a:ext cx="5790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tóu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5773351" y="4952362"/>
            <a:ext cx="4042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sī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755027" y="4952362"/>
            <a:ext cx="4828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ɡù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610424" y="4952362"/>
            <a:ext cx="8226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xiānɡ</a:t>
            </a:r>
            <a:endParaRPr lang="zh-CN" altLang="en-US" sz="2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948633" y="956405"/>
            <a:ext cx="700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夜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627474" y="956405"/>
            <a:ext cx="700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思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677402" y="2683217"/>
            <a:ext cx="1922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700786" y="2683217"/>
            <a:ext cx="498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光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690278" y="3541972"/>
            <a:ext cx="664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疑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3690278" y="4386917"/>
            <a:ext cx="716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举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673564" y="4386917"/>
            <a:ext cx="716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望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707164" y="5236760"/>
            <a:ext cx="687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低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703208" y="5236760"/>
            <a:ext cx="2069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故   乡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442523" y="1635095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tánɡ</a:t>
            </a:r>
            <a:endParaRPr lang="zh-CN" altLang="en-US" sz="18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209499" y="1635095"/>
            <a:ext cx="308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lǐ</a:t>
            </a:r>
            <a:endParaRPr lang="zh-CN" altLang="en-US" sz="18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582662" y="1635095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bái</a:t>
            </a:r>
            <a:endParaRPr lang="zh-CN" altLang="en-US" sz="18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810" y="946150"/>
            <a:ext cx="5478145" cy="38557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527005" y="4990083"/>
            <a:ext cx="5257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床前明月光，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疑是地上霜。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98470" y="1016000"/>
            <a:ext cx="60477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你都在哪见过“霜”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859-CAI978" panose="020B0403020202020204" pitchFamily="34" charset="0"/>
                <a:ea typeface="楷体" panose="02010609060101010101" pitchFamily="49" charset="-122"/>
                <a:cs typeface="+mn-cs"/>
              </a:rPr>
              <a:t>?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859-CAI978" panose="020B0403020202020204" pitchFamily="34" charset="0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130" y="1626870"/>
            <a:ext cx="3700780" cy="26619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110" y="1624965"/>
            <a:ext cx="3700780" cy="266192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721485" y="4455160"/>
            <a:ext cx="8409940" cy="1160638"/>
            <a:chOff x="1566405" y="3016666"/>
            <a:chExt cx="6473237" cy="1335237"/>
          </a:xfrm>
        </p:grpSpPr>
        <p:sp>
          <p:nvSpPr>
            <p:cNvPr id="6" name="文本框 5"/>
            <p:cNvSpPr txBox="1"/>
            <p:nvPr/>
          </p:nvSpPr>
          <p:spPr>
            <a:xfrm>
              <a:off x="1566405" y="3016666"/>
              <a:ext cx="4766048" cy="600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李白床前到底是月光还是霜</a:t>
              </a: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859-CAI978" panose="020B0403020202020204" pitchFamily="34" charset="0"/>
                  <a:ea typeface="黑体" panose="02010609060101010101" pitchFamily="49" charset="-122"/>
                  <a:cs typeface="+mn-cs"/>
                </a:rPr>
                <a:t> ?</a:t>
              </a:r>
              <a:endPara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859-CAI978" panose="020B04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131200" y="3751411"/>
              <a:ext cx="3908442" cy="600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859-CAI978" panose="020B0403020202020204" pitchFamily="34" charset="0"/>
                  <a:ea typeface="黑体" panose="02010609060101010101" pitchFamily="49" charset="-122"/>
                  <a:cs typeface="+mn-cs"/>
                </a:rPr>
                <a:t>好像</a:t>
              </a: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859-CAI978" panose="020B0403020202020204" pitchFamily="34" charset="0"/>
                  <a:ea typeface="黑体" panose="02010609060101010101" pitchFamily="49" charset="-122"/>
                  <a:cs typeface="+mn-cs"/>
                </a:rPr>
                <a:t>                                。</a:t>
              </a:r>
              <a:endPara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859-CAI978" panose="020B04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628532" y="4186548"/>
              <a:ext cx="25457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914439" y="4186548"/>
              <a:ext cx="25798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2253615" y="5034280"/>
            <a:ext cx="3505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床前洒下的月光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01970" y="5034280"/>
            <a:ext cx="3505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铺在地上的白霜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820545" y="5824855"/>
            <a:ext cx="7550150" cy="521970"/>
            <a:chOff x="1566405" y="4369706"/>
            <a:chExt cx="5811312" cy="600680"/>
          </a:xfrm>
        </p:grpSpPr>
        <p:sp>
          <p:nvSpPr>
            <p:cNvPr id="13" name="文本框 12"/>
            <p:cNvSpPr txBox="1"/>
            <p:nvPr/>
          </p:nvSpPr>
          <p:spPr>
            <a:xfrm>
              <a:off x="1566405" y="4369706"/>
              <a:ext cx="4406976" cy="600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哪个字是“好像”的意思</a:t>
              </a: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859-CAI978" panose="020B0403020202020204" pitchFamily="34" charset="0"/>
                  <a:ea typeface="黑体" panose="02010609060101010101" pitchFamily="49" charset="-122"/>
                  <a:cs typeface="+mn-cs"/>
                </a:rPr>
                <a:t> ?</a:t>
              </a:r>
              <a:endPara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859-CAI978" panose="020B04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5821063" y="4777200"/>
              <a:ext cx="15566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7786370" y="5767705"/>
            <a:ext cx="7061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疑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11529" y="142472"/>
            <a:ext cx="7616571" cy="9080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准圆_GBK" panose="03000509000000000000" pitchFamily="65" charset="-122"/>
                <a:ea typeface="方正准圆_GBK" panose="03000509000000000000" pitchFamily="65" charset="-122"/>
                <a:cs typeface="+mn-cs"/>
              </a:rPr>
              <a:t>在李白眼里，此时的月光美吗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859-CAI978" panose="020B0403020202020204" pitchFamily="34" charset="0"/>
                <a:ea typeface="方正准圆_GBK" panose="03000509000000000000" pitchFamily="65" charset="-122"/>
                <a:cs typeface="+mn-cs"/>
              </a:rPr>
              <a:t> ?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859-CAI978" panose="020B0403020202020204" pitchFamily="34" charset="0"/>
                <a:ea typeface="方正准圆_GBK" panose="03000509000000000000" pitchFamily="65" charset="-122"/>
                <a:cs typeface="+mn-cs"/>
              </a:rPr>
              <a:t>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859-CAI978" panose="020B0403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43534" y="2136250"/>
            <a:ext cx="8094165" cy="36413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“</a:t>
            </a:r>
            <a:r>
              <a:rPr kumimoji="0" lang="zh-CN" altLang="en-US" sz="4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”字用得更妙，既形容了月光的皎洁，又表达了季节的寒冷，还烘托出诗人飘泊他乡的孤寂凄凉之情。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42673" y="2230720"/>
            <a:ext cx="510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霜</a:t>
            </a:r>
            <a:endParaRPr kumimoji="0" lang="zh-CN" altLang="zh-CN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65" y="2131695"/>
            <a:ext cx="4974590" cy="45466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62635" y="1024890"/>
            <a:ext cx="66751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举头望明月，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低头思故乡。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9990" y="1844675"/>
            <a:ext cx="191262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做动作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67460" y="2683510"/>
            <a:ext cx="116205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举头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53030" y="2683510"/>
            <a:ext cx="116205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低</a:t>
            </a:r>
            <a:r>
              <a:rPr kumimoji="0" lang="zh-CN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头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89990" y="3445510"/>
            <a:ext cx="191262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填一填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5655" y="4114165"/>
            <a:ext cx="6318250" cy="1938020"/>
            <a:chOff x="1361754" y="3557503"/>
            <a:chExt cx="5186035" cy="1848205"/>
          </a:xfrm>
        </p:grpSpPr>
        <p:sp>
          <p:nvSpPr>
            <p:cNvPr id="8" name="矩形 7"/>
            <p:cNvSpPr/>
            <p:nvPr/>
          </p:nvSpPr>
          <p:spPr>
            <a:xfrm>
              <a:off x="1361754" y="3557503"/>
              <a:ext cx="5186035" cy="18482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“望”是   “     ” 的意思。</a:t>
              </a:r>
              <a:endPara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“思”是   “      ”的意思。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3247957" y="4331127"/>
              <a:ext cx="132471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233427" y="5259616"/>
              <a:ext cx="132471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3364230" y="4280535"/>
            <a:ext cx="78740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看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61360" y="5238750"/>
            <a:ext cx="134874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思念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  <p:bldP spid="12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0800,&quot;width&quot;:14400}"/>
</p:tagLst>
</file>

<file path=ppt/tags/tag2.xml><?xml version="1.0" encoding="utf-8"?>
<p:tagLst xmlns:p="http://schemas.openxmlformats.org/presentationml/2006/main">
  <p:tag name="KSO_WM_UNIT_PLACING_PICTURE_USER_VIEWPORT" val="{&quot;height&quot;:10800,&quot;width&quot;:14400}"/>
</p:tagLst>
</file>

<file path=ppt/tags/tag3.xml><?xml version="1.0" encoding="utf-8"?>
<p:tagLst xmlns:p="http://schemas.openxmlformats.org/presentationml/2006/main">
  <p:tag name="KSO_WM_UNIT_PLACING_PICTURE_USER_VIEWPORT" val="{&quot;height&quot;:10800,&quot;width&quot;:14400}"/>
</p:tagLst>
</file>

<file path=ppt/theme/theme1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1325</Words>
  <Application>WPS 演示</Application>
  <PresentationFormat>宽屏</PresentationFormat>
  <Paragraphs>218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楷体_GB2312</vt:lpstr>
      <vt:lpstr>新宋体</vt:lpstr>
      <vt:lpstr>楷体</vt:lpstr>
      <vt:lpstr>Times New Roman</vt:lpstr>
      <vt:lpstr>黑体</vt:lpstr>
      <vt:lpstr>方正准圆_GBK</vt:lpstr>
      <vt:lpstr>859-CAI978</vt:lpstr>
      <vt:lpstr>GB Pinyinok-B</vt:lpstr>
      <vt:lpstr>汉语拼音</vt:lpstr>
      <vt:lpstr>Yu Gothic UI Semilight</vt:lpstr>
      <vt:lpstr>微软雅黑</vt:lpstr>
      <vt:lpstr>Arial Unicode MS</vt:lpstr>
      <vt:lpstr>Calibri</vt:lpstr>
      <vt:lpstr>Segoe Print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12</cp:revision>
  <dcterms:created xsi:type="dcterms:W3CDTF">2020-08-25T05:52:00Z</dcterms:created>
  <dcterms:modified xsi:type="dcterms:W3CDTF">2021-07-30T06:38:21Z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